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7" r:id="rId4"/>
    <p:sldId id="268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9144000" cy="6858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F8DCB-1D00-465B-9E3A-2B5FCFD83B4F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EE92-4F76-4516-A36E-BFE3C6B5E71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757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C2EFE-99CF-46A2-A1B0-D83FE8471259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F880F-06F2-4972-8DA0-55311297B69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44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F880F-06F2-4972-8DA0-55311297B69A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ACC892-02B4-4408-B976-E6701324D171}" type="datetimeFigureOut">
              <a:rPr lang="sk-SK" smtClean="0"/>
              <a:pPr/>
              <a:t>05.09.2013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C5AE88-1F44-4EC7-BDD1-898E8070CAB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357430"/>
            <a:ext cx="6172200" cy="679940"/>
          </a:xfrm>
        </p:spPr>
        <p:txBody>
          <a:bodyPr/>
          <a:lstStyle/>
          <a:p>
            <a:pPr algn="ctr"/>
            <a:r>
              <a:rPr lang="sk-SK" dirty="0" smtClean="0"/>
              <a:t>Násobenie a delenie číslom 4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71670" y="5214950"/>
            <a:ext cx="6172200" cy="1371600"/>
          </a:xfrm>
        </p:spPr>
        <p:txBody>
          <a:bodyPr/>
          <a:lstStyle/>
          <a:p>
            <a:pPr algn="ctr"/>
            <a:r>
              <a:rPr lang="sk-SK" sz="2000" dirty="0" smtClean="0">
                <a:solidFill>
                  <a:schemeClr val="tx1"/>
                </a:solidFill>
              </a:rPr>
              <a:t>Autor: Mgr. Jana </a:t>
            </a:r>
            <a:r>
              <a:rPr lang="sk-SK" sz="2000" dirty="0" err="1" smtClean="0">
                <a:solidFill>
                  <a:schemeClr val="tx1"/>
                </a:solidFill>
              </a:rPr>
              <a:t>Vlčáková</a:t>
            </a:r>
            <a:endParaRPr lang="sk-SK" sz="2000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57158" y="428604"/>
            <a:ext cx="828680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Mama má v peňaženke 40</a:t>
            </a:r>
            <a:r>
              <a:rPr lang="sk-SK" sz="2800" dirty="0" smtClean="0">
                <a:latin typeface="Calibri"/>
              </a:rPr>
              <a:t>€. </a:t>
            </a:r>
            <a:r>
              <a:rPr lang="sk-SK" sz="2800" dirty="0" smtClean="0"/>
              <a:t>Prací prášok stojí 10€</a:t>
            </a:r>
            <a:r>
              <a:rPr lang="sk-SK" sz="2800" dirty="0" smtClean="0">
                <a:latin typeface="Calibri"/>
              </a:rPr>
              <a:t>.</a:t>
            </a:r>
          </a:p>
          <a:p>
            <a:r>
              <a:rPr lang="sk-SK" sz="2800" dirty="0" smtClean="0"/>
              <a:t>Koľko práškov môže mama kúpiť? </a:t>
            </a:r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1214414" y="1857364"/>
            <a:ext cx="3357586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Má = 40 </a:t>
            </a:r>
            <a:r>
              <a:rPr lang="sk-SK" sz="2400" dirty="0" smtClean="0">
                <a:latin typeface="Calibri"/>
              </a:rPr>
              <a:t>€</a:t>
            </a:r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1214414" y="2500306"/>
            <a:ext cx="3357586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1 prášok = 10 </a:t>
            </a:r>
            <a:r>
              <a:rPr lang="sk-SK" sz="2400" dirty="0" smtClean="0">
                <a:latin typeface="Calibri"/>
              </a:rPr>
              <a:t>€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1214414" y="3071810"/>
            <a:ext cx="3357586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Práškov = X</a:t>
            </a:r>
            <a:endParaRPr lang="sk-SK" sz="2400" dirty="0"/>
          </a:p>
        </p:txBody>
      </p:sp>
      <p:sp>
        <p:nvSpPr>
          <p:cNvPr id="7" name="Obdĺžnik 6"/>
          <p:cNvSpPr/>
          <p:nvPr/>
        </p:nvSpPr>
        <p:spPr>
          <a:xfrm>
            <a:off x="1428728" y="4000504"/>
            <a:ext cx="3357586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X = 40 : 10</a:t>
            </a:r>
            <a:endParaRPr lang="sk-SK" sz="2400" dirty="0"/>
          </a:p>
        </p:txBody>
      </p:sp>
      <p:sp>
        <p:nvSpPr>
          <p:cNvPr id="8" name="Obdĺžnik 7"/>
          <p:cNvSpPr/>
          <p:nvPr/>
        </p:nvSpPr>
        <p:spPr>
          <a:xfrm>
            <a:off x="1428728" y="4643446"/>
            <a:ext cx="3357586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u="sng" dirty="0" smtClean="0"/>
              <a:t>X = 4</a:t>
            </a:r>
            <a:endParaRPr lang="sk-SK" sz="2400" u="sng" dirty="0"/>
          </a:p>
        </p:txBody>
      </p:sp>
      <p:sp>
        <p:nvSpPr>
          <p:cNvPr id="9" name="Obdĺžnik 8"/>
          <p:cNvSpPr/>
          <p:nvPr/>
        </p:nvSpPr>
        <p:spPr>
          <a:xfrm>
            <a:off x="1357290" y="5286388"/>
            <a:ext cx="6143668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Mama môže kúpiť 4 pracie prášky. </a:t>
            </a:r>
            <a:endParaRPr lang="sk-SK" sz="2400" dirty="0"/>
          </a:p>
        </p:txBody>
      </p:sp>
      <p:sp>
        <p:nvSpPr>
          <p:cNvPr id="10" name="Obdĺžnik s rovnostranným odstrihnutým rohom 9"/>
          <p:cNvSpPr/>
          <p:nvPr/>
        </p:nvSpPr>
        <p:spPr>
          <a:xfrm>
            <a:off x="6286512" y="2571744"/>
            <a:ext cx="1071570" cy="62864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40 </a:t>
            </a:r>
            <a:r>
              <a:rPr lang="sk-SK" sz="2800" dirty="0" smtClean="0">
                <a:latin typeface="Calibri"/>
              </a:rPr>
              <a:t>€</a:t>
            </a:r>
            <a:endParaRPr lang="sk-SK" sz="2800" dirty="0"/>
          </a:p>
        </p:txBody>
      </p:sp>
      <p:cxnSp>
        <p:nvCxnSpPr>
          <p:cNvPr id="18" name="Rovná spojovacia šípka 17"/>
          <p:cNvCxnSpPr/>
          <p:nvPr/>
        </p:nvCxnSpPr>
        <p:spPr>
          <a:xfrm rot="16200000" flipH="1">
            <a:off x="7286644" y="328612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rot="10800000" flipV="1">
            <a:off x="5643570" y="3143248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rot="16200000" flipH="1">
            <a:off x="6715140" y="3500438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 rot="5400000">
            <a:off x="6179355" y="3464719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esaťuholník 24"/>
          <p:cNvSpPr/>
          <p:nvPr/>
        </p:nvSpPr>
        <p:spPr>
          <a:xfrm>
            <a:off x="5214942" y="3643314"/>
            <a:ext cx="571504" cy="35719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26" name="Desaťuholník 25"/>
          <p:cNvSpPr/>
          <p:nvPr/>
        </p:nvSpPr>
        <p:spPr>
          <a:xfrm>
            <a:off x="7000892" y="3929066"/>
            <a:ext cx="428628" cy="35719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Desaťuholník 26"/>
          <p:cNvSpPr/>
          <p:nvPr/>
        </p:nvSpPr>
        <p:spPr>
          <a:xfrm>
            <a:off x="6072198" y="4000504"/>
            <a:ext cx="642942" cy="28575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10</a:t>
            </a:r>
            <a:endParaRPr lang="sk-SK" dirty="0"/>
          </a:p>
        </p:txBody>
      </p:sp>
      <p:sp>
        <p:nvSpPr>
          <p:cNvPr id="28" name="Desaťuholník 27"/>
          <p:cNvSpPr/>
          <p:nvPr/>
        </p:nvSpPr>
        <p:spPr>
          <a:xfrm>
            <a:off x="7786710" y="3786190"/>
            <a:ext cx="500066" cy="35719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428604"/>
            <a:ext cx="8072494" cy="9541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V jedálni mali 28 stoličiek. Ku každému stolu dali 4 stoličky. Pre koľko stolov im stačili stoličky?</a:t>
            </a:r>
            <a:endParaRPr lang="sk-SK" sz="2800" dirty="0"/>
          </a:p>
        </p:txBody>
      </p:sp>
      <p:sp>
        <p:nvSpPr>
          <p:cNvPr id="3" name="Obdĺžnik 2"/>
          <p:cNvSpPr/>
          <p:nvPr/>
        </p:nvSpPr>
        <p:spPr>
          <a:xfrm>
            <a:off x="1214414" y="1857364"/>
            <a:ext cx="3357586" cy="50006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Stoličiek = 28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1214414" y="2428868"/>
            <a:ext cx="3357586" cy="50006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Za stolom = 4 stoličky</a:t>
            </a:r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1214414" y="3000372"/>
            <a:ext cx="3357586" cy="50006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Stolov = X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1357290" y="4000504"/>
            <a:ext cx="3357586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X = 28 : 4</a:t>
            </a:r>
            <a:endParaRPr lang="sk-SK" sz="2400" dirty="0"/>
          </a:p>
        </p:txBody>
      </p:sp>
      <p:sp>
        <p:nvSpPr>
          <p:cNvPr id="7" name="Obdĺžnik 6"/>
          <p:cNvSpPr/>
          <p:nvPr/>
        </p:nvSpPr>
        <p:spPr>
          <a:xfrm>
            <a:off x="1357290" y="4572008"/>
            <a:ext cx="3357586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u="sng" dirty="0" smtClean="0"/>
              <a:t>X = 7</a:t>
            </a:r>
            <a:endParaRPr lang="sk-SK" sz="2400" u="sng" dirty="0"/>
          </a:p>
        </p:txBody>
      </p:sp>
      <p:sp>
        <p:nvSpPr>
          <p:cNvPr id="8" name="Obdĺžnik 7"/>
          <p:cNvSpPr/>
          <p:nvPr/>
        </p:nvSpPr>
        <p:spPr>
          <a:xfrm>
            <a:off x="1357290" y="5143512"/>
            <a:ext cx="6357982" cy="54768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Stoličky im stačili pre 7 stolov.</a:t>
            </a:r>
            <a:endParaRPr lang="sk-SK" sz="2400" dirty="0"/>
          </a:p>
        </p:txBody>
      </p:sp>
      <p:sp>
        <p:nvSpPr>
          <p:cNvPr id="10" name="Akord 9"/>
          <p:cNvSpPr/>
          <p:nvPr/>
        </p:nvSpPr>
        <p:spPr>
          <a:xfrm rot="17504781">
            <a:off x="6899176" y="2429230"/>
            <a:ext cx="589857" cy="642216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28</a:t>
            </a:r>
            <a:endParaRPr lang="sk-SK" sz="1400" dirty="0"/>
          </a:p>
        </p:txBody>
      </p:sp>
      <p:cxnSp>
        <p:nvCxnSpPr>
          <p:cNvPr id="12" name="Rovná spojovacia šípka 11"/>
          <p:cNvCxnSpPr/>
          <p:nvPr/>
        </p:nvCxnSpPr>
        <p:spPr>
          <a:xfrm rot="10800000" flipV="1">
            <a:off x="6072198" y="285749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rot="5400000">
            <a:off x="6357950" y="3286124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rot="16200000" flipH="1">
            <a:off x="7179487" y="3393281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>
            <a:off x="7572396" y="2928934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7572396" y="26431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 rot="16200000" flipH="1">
            <a:off x="6679421" y="3607595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 rot="10800000" flipV="1">
            <a:off x="5929322" y="2643182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6072198" y="3857628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5072066" y="2000240"/>
            <a:ext cx="3429024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428604"/>
            <a:ext cx="8072494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V skautskom tábore spia v každom stane 4 deti.</a:t>
            </a:r>
          </a:p>
          <a:p>
            <a:r>
              <a:rPr lang="sk-SK" sz="2800" dirty="0" smtClean="0"/>
              <a:t>Koľko detí spí v 2, 4, 7, 9,10, 5, 8, 3, 6 stanoch? </a:t>
            </a:r>
            <a:endParaRPr lang="sk-SK" sz="2800" dirty="0"/>
          </a:p>
        </p:txBody>
      </p:sp>
      <p:sp>
        <p:nvSpPr>
          <p:cNvPr id="3" name="Obdĺžnik 2"/>
          <p:cNvSpPr/>
          <p:nvPr/>
        </p:nvSpPr>
        <p:spPr>
          <a:xfrm>
            <a:off x="571472" y="1500174"/>
            <a:ext cx="4071966" cy="50006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V jednom stane = 4 deti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571472" y="2071678"/>
            <a:ext cx="4714908" cy="50006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Stany = 2, 4, 7, 9, 10, 5, 8, 3, 6</a:t>
            </a:r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571472" y="2571744"/>
            <a:ext cx="3357586" cy="50006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Detí = X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857224" y="3143248"/>
            <a:ext cx="2643206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X =</a:t>
            </a:r>
            <a:endParaRPr lang="sk-SK" sz="2400" dirty="0"/>
          </a:p>
        </p:txBody>
      </p:sp>
      <p:sp>
        <p:nvSpPr>
          <p:cNvPr id="7" name="Obdĺžnik 6"/>
          <p:cNvSpPr/>
          <p:nvPr/>
        </p:nvSpPr>
        <p:spPr>
          <a:xfrm>
            <a:off x="857224" y="3714752"/>
            <a:ext cx="2143140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u="sng" dirty="0" smtClean="0"/>
              <a:t>X =</a:t>
            </a:r>
            <a:endParaRPr lang="sk-SK" sz="2400" u="sng" dirty="0"/>
          </a:p>
        </p:txBody>
      </p:sp>
      <p:sp>
        <p:nvSpPr>
          <p:cNvPr id="8" name="Obdĺžnik 7"/>
          <p:cNvSpPr/>
          <p:nvPr/>
        </p:nvSpPr>
        <p:spPr>
          <a:xfrm>
            <a:off x="857224" y="4286256"/>
            <a:ext cx="6429420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V dvoch stanoch spí                detí.</a:t>
            </a:r>
            <a:endParaRPr lang="sk-SK" sz="2400" dirty="0"/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/>
        </p:nvGraphicFramePr>
        <p:xfrm>
          <a:off x="285720" y="4857760"/>
          <a:ext cx="7858179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5"/>
                <a:gridCol w="642942"/>
                <a:gridCol w="714380"/>
                <a:gridCol w="785818"/>
                <a:gridCol w="785818"/>
                <a:gridCol w="785818"/>
                <a:gridCol w="785818"/>
                <a:gridCol w="785818"/>
                <a:gridCol w="857256"/>
                <a:gridCol w="857256"/>
              </a:tblGrid>
              <a:tr h="339104">
                <a:tc>
                  <a:txBody>
                    <a:bodyPr/>
                    <a:lstStyle/>
                    <a:p>
                      <a:r>
                        <a:rPr lang="sk-SK" dirty="0" smtClean="0"/>
                        <a:t>stany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deti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24</a:t>
                      </a:r>
                      <a:endParaRPr lang="sk-SK" dirty="0"/>
                    </a:p>
                  </a:txBody>
                  <a:tcPr/>
                </a:tc>
              </a:tr>
              <a:tr h="763598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vnoramenný trojuholník 11"/>
          <p:cNvSpPr/>
          <p:nvPr/>
        </p:nvSpPr>
        <p:spPr>
          <a:xfrm>
            <a:off x="6500826" y="2000240"/>
            <a:ext cx="785818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4d</a:t>
            </a:r>
            <a:endParaRPr lang="sk-SK" sz="1400" dirty="0"/>
          </a:p>
        </p:txBody>
      </p:sp>
      <p:sp>
        <p:nvSpPr>
          <p:cNvPr id="13" name="Rovnoramenný trojuholník 12"/>
          <p:cNvSpPr/>
          <p:nvPr/>
        </p:nvSpPr>
        <p:spPr>
          <a:xfrm>
            <a:off x="7500958" y="2214554"/>
            <a:ext cx="785818" cy="7143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4d</a:t>
            </a:r>
            <a:endParaRPr lang="sk-SK" sz="1400" dirty="0"/>
          </a:p>
        </p:txBody>
      </p:sp>
      <p:sp>
        <p:nvSpPr>
          <p:cNvPr id="15" name="Zaoblený obdĺžnik 14"/>
          <p:cNvSpPr/>
          <p:nvPr/>
        </p:nvSpPr>
        <p:spPr>
          <a:xfrm>
            <a:off x="1214414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Zaoblený obdĺžnik 15"/>
          <p:cNvSpPr/>
          <p:nvPr/>
        </p:nvSpPr>
        <p:spPr>
          <a:xfrm>
            <a:off x="1928794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Zaoblený obdĺžnik 16"/>
          <p:cNvSpPr/>
          <p:nvPr/>
        </p:nvSpPr>
        <p:spPr>
          <a:xfrm>
            <a:off x="2643174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Zaoblený obdĺžnik 17"/>
          <p:cNvSpPr/>
          <p:nvPr/>
        </p:nvSpPr>
        <p:spPr>
          <a:xfrm>
            <a:off x="3428992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aoblený obdĺžnik 18"/>
          <p:cNvSpPr/>
          <p:nvPr/>
        </p:nvSpPr>
        <p:spPr>
          <a:xfrm>
            <a:off x="4214810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Zaoblený obdĺžnik 19"/>
          <p:cNvSpPr/>
          <p:nvPr/>
        </p:nvSpPr>
        <p:spPr>
          <a:xfrm>
            <a:off x="5000628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786446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Zaoblený obdĺžnik 21"/>
          <p:cNvSpPr/>
          <p:nvPr/>
        </p:nvSpPr>
        <p:spPr>
          <a:xfrm>
            <a:off x="6643702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Zaoblený obdĺžnik 22"/>
          <p:cNvSpPr/>
          <p:nvPr/>
        </p:nvSpPr>
        <p:spPr>
          <a:xfrm>
            <a:off x="7500958" y="5286388"/>
            <a:ext cx="500066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dierna páska 1"/>
          <p:cNvSpPr/>
          <p:nvPr/>
        </p:nvSpPr>
        <p:spPr>
          <a:xfrm>
            <a:off x="500034" y="1785926"/>
            <a:ext cx="7929618" cy="364333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dirty="0" smtClean="0"/>
              <a:t>Boli  ste  </a:t>
            </a:r>
            <a:r>
              <a:rPr lang="sk-SK" sz="4800" dirty="0" err="1" smtClean="0"/>
              <a:t>úžasnííííííííííííííí</a:t>
            </a:r>
            <a:r>
              <a:rPr lang="sk-SK" sz="4800" dirty="0" smtClean="0"/>
              <a:t>!!!!!!!!!!!!!!!!!!!</a:t>
            </a:r>
            <a:endParaRPr lang="sk-SK" sz="4800" dirty="0"/>
          </a:p>
        </p:txBody>
      </p:sp>
      <p:sp>
        <p:nvSpPr>
          <p:cNvPr id="3" name="Usmiata tvár 2"/>
          <p:cNvSpPr/>
          <p:nvPr/>
        </p:nvSpPr>
        <p:spPr>
          <a:xfrm>
            <a:off x="2571736" y="478632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Usmiata tvár 3"/>
          <p:cNvSpPr/>
          <p:nvPr/>
        </p:nvSpPr>
        <p:spPr>
          <a:xfrm>
            <a:off x="5572132" y="535782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Usmiata tvár 4"/>
          <p:cNvSpPr/>
          <p:nvPr/>
        </p:nvSpPr>
        <p:spPr>
          <a:xfrm>
            <a:off x="1571604" y="642918"/>
            <a:ext cx="1571636" cy="1571636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929058" y="785794"/>
            <a:ext cx="4143404" cy="58477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No teda štvrtáci .......</a:t>
            </a:r>
            <a:endParaRPr lang="sk-SK" sz="3200" dirty="0"/>
          </a:p>
        </p:txBody>
      </p:sp>
      <p:sp>
        <p:nvSpPr>
          <p:cNvPr id="7" name="Ovál 6"/>
          <p:cNvSpPr/>
          <p:nvPr/>
        </p:nvSpPr>
        <p:spPr>
          <a:xfrm>
            <a:off x="571472" y="3071810"/>
            <a:ext cx="7715304" cy="15001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r>
              <a:rPr lang="sk-SK" sz="2400" dirty="0" smtClean="0"/>
              <a:t>Znázorni tieto príklady: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428596" y="785794"/>
            <a:ext cx="7929618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1 . 4 = 4   alebo:            4 : 4 = 1        alebo:</a:t>
            </a:r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500034" y="2285992"/>
            <a:ext cx="7929618" cy="138499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2 . 4 = 8                                        </a:t>
            </a:r>
            <a:r>
              <a:rPr lang="sk-SK" sz="2800" dirty="0" err="1" smtClean="0"/>
              <a:t>8</a:t>
            </a:r>
            <a:r>
              <a:rPr lang="sk-SK" sz="2800" dirty="0" smtClean="0"/>
              <a:t> : 4 = 2</a:t>
            </a:r>
          </a:p>
          <a:p>
            <a:endParaRPr lang="sk-SK" sz="2800" dirty="0" smtClean="0"/>
          </a:p>
          <a:p>
            <a:endParaRPr lang="sk-SK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428596" y="3786190"/>
            <a:ext cx="7929618" cy="181588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3 . 4 = 12                                     </a:t>
            </a:r>
            <a:r>
              <a:rPr lang="sk-SK" sz="2800" dirty="0" err="1" smtClean="0"/>
              <a:t>12</a:t>
            </a:r>
            <a:r>
              <a:rPr lang="sk-SK" sz="2800" dirty="0" smtClean="0"/>
              <a:t> : 4 = 3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  <p:sp>
        <p:nvSpPr>
          <p:cNvPr id="11" name="Kocka 10"/>
          <p:cNvSpPr/>
          <p:nvPr/>
        </p:nvSpPr>
        <p:spPr>
          <a:xfrm>
            <a:off x="642910" y="442913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Kocka 11"/>
          <p:cNvSpPr/>
          <p:nvPr/>
        </p:nvSpPr>
        <p:spPr>
          <a:xfrm>
            <a:off x="642910" y="478632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Kocka 12"/>
          <p:cNvSpPr/>
          <p:nvPr/>
        </p:nvSpPr>
        <p:spPr>
          <a:xfrm>
            <a:off x="642910" y="514351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Kocka 13"/>
          <p:cNvSpPr/>
          <p:nvPr/>
        </p:nvSpPr>
        <p:spPr>
          <a:xfrm>
            <a:off x="1071538" y="442913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Kocka 14"/>
          <p:cNvSpPr/>
          <p:nvPr/>
        </p:nvSpPr>
        <p:spPr>
          <a:xfrm>
            <a:off x="1071538" y="478632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Kocka 16"/>
          <p:cNvSpPr/>
          <p:nvPr/>
        </p:nvSpPr>
        <p:spPr>
          <a:xfrm>
            <a:off x="1071538" y="514351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Kocka 17"/>
          <p:cNvSpPr/>
          <p:nvPr/>
        </p:nvSpPr>
        <p:spPr>
          <a:xfrm>
            <a:off x="1428728" y="514351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Kocka 18"/>
          <p:cNvSpPr/>
          <p:nvPr/>
        </p:nvSpPr>
        <p:spPr>
          <a:xfrm>
            <a:off x="1428728" y="478632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Kocka 19"/>
          <p:cNvSpPr/>
          <p:nvPr/>
        </p:nvSpPr>
        <p:spPr>
          <a:xfrm>
            <a:off x="1428728" y="442913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Kocka 20"/>
          <p:cNvSpPr/>
          <p:nvPr/>
        </p:nvSpPr>
        <p:spPr>
          <a:xfrm>
            <a:off x="1785918" y="478632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Kocka 21"/>
          <p:cNvSpPr/>
          <p:nvPr/>
        </p:nvSpPr>
        <p:spPr>
          <a:xfrm>
            <a:off x="1785918" y="4429132"/>
            <a:ext cx="285752" cy="285752"/>
          </a:xfrm>
          <a:prstGeom prst="cub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Kocka 22"/>
          <p:cNvSpPr/>
          <p:nvPr/>
        </p:nvSpPr>
        <p:spPr>
          <a:xfrm>
            <a:off x="1785918" y="5143512"/>
            <a:ext cx="285752" cy="2857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Rovná sa 24"/>
          <p:cNvSpPr/>
          <p:nvPr/>
        </p:nvSpPr>
        <p:spPr>
          <a:xfrm>
            <a:off x="4500562" y="307181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6" name="Rovná sa 25"/>
          <p:cNvSpPr/>
          <p:nvPr/>
        </p:nvSpPr>
        <p:spPr>
          <a:xfrm>
            <a:off x="5429256" y="307181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7" name="Rovná sa 26"/>
          <p:cNvSpPr/>
          <p:nvPr/>
        </p:nvSpPr>
        <p:spPr>
          <a:xfrm>
            <a:off x="6500826" y="307181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8" name="Rovná sa 27"/>
          <p:cNvSpPr/>
          <p:nvPr/>
        </p:nvSpPr>
        <p:spPr>
          <a:xfrm>
            <a:off x="7643834" y="307181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3" name="Kocka 32"/>
          <p:cNvSpPr/>
          <p:nvPr/>
        </p:nvSpPr>
        <p:spPr>
          <a:xfrm>
            <a:off x="500034" y="1285860"/>
            <a:ext cx="285752" cy="28575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Kocka 33"/>
          <p:cNvSpPr/>
          <p:nvPr/>
        </p:nvSpPr>
        <p:spPr>
          <a:xfrm>
            <a:off x="857224" y="1285860"/>
            <a:ext cx="285752" cy="28575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Kocka 34"/>
          <p:cNvSpPr/>
          <p:nvPr/>
        </p:nvSpPr>
        <p:spPr>
          <a:xfrm>
            <a:off x="1214414" y="1285860"/>
            <a:ext cx="285752" cy="28575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Kocka 35"/>
          <p:cNvSpPr/>
          <p:nvPr/>
        </p:nvSpPr>
        <p:spPr>
          <a:xfrm>
            <a:off x="1571604" y="1285860"/>
            <a:ext cx="285752" cy="285752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Kocka 36"/>
          <p:cNvSpPr/>
          <p:nvPr/>
        </p:nvSpPr>
        <p:spPr>
          <a:xfrm>
            <a:off x="3143240" y="857232"/>
            <a:ext cx="285752" cy="28575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Kocka 40"/>
          <p:cNvSpPr/>
          <p:nvPr/>
        </p:nvSpPr>
        <p:spPr>
          <a:xfrm>
            <a:off x="3143240" y="1214422"/>
            <a:ext cx="285752" cy="28575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Kocka 41"/>
          <p:cNvSpPr/>
          <p:nvPr/>
        </p:nvSpPr>
        <p:spPr>
          <a:xfrm>
            <a:off x="3143240" y="1928802"/>
            <a:ext cx="285752" cy="28575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Kocka 42"/>
          <p:cNvSpPr/>
          <p:nvPr/>
        </p:nvSpPr>
        <p:spPr>
          <a:xfrm>
            <a:off x="3143240" y="1571612"/>
            <a:ext cx="285752" cy="28575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Kocka 43"/>
          <p:cNvSpPr/>
          <p:nvPr/>
        </p:nvSpPr>
        <p:spPr>
          <a:xfrm>
            <a:off x="7143768" y="1428736"/>
            <a:ext cx="285752" cy="28575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Kocka 47"/>
          <p:cNvSpPr/>
          <p:nvPr/>
        </p:nvSpPr>
        <p:spPr>
          <a:xfrm>
            <a:off x="6715140" y="1714488"/>
            <a:ext cx="285752" cy="28575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Kocka 48"/>
          <p:cNvSpPr/>
          <p:nvPr/>
        </p:nvSpPr>
        <p:spPr>
          <a:xfrm>
            <a:off x="7786710" y="1785926"/>
            <a:ext cx="285752" cy="28575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Kocka 49"/>
          <p:cNvSpPr/>
          <p:nvPr/>
        </p:nvSpPr>
        <p:spPr>
          <a:xfrm>
            <a:off x="7643834" y="928670"/>
            <a:ext cx="285752" cy="285752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Kocka 50"/>
          <p:cNvSpPr/>
          <p:nvPr/>
        </p:nvSpPr>
        <p:spPr>
          <a:xfrm>
            <a:off x="4429124" y="1214422"/>
            <a:ext cx="285752" cy="28575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Kocka 51"/>
          <p:cNvSpPr/>
          <p:nvPr/>
        </p:nvSpPr>
        <p:spPr>
          <a:xfrm>
            <a:off x="4581524" y="1366822"/>
            <a:ext cx="285752" cy="28575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Kocka 52"/>
          <p:cNvSpPr/>
          <p:nvPr/>
        </p:nvSpPr>
        <p:spPr>
          <a:xfrm>
            <a:off x="4733924" y="1519222"/>
            <a:ext cx="285752" cy="28575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Kocka 53"/>
          <p:cNvSpPr/>
          <p:nvPr/>
        </p:nvSpPr>
        <p:spPr>
          <a:xfrm>
            <a:off x="4886324" y="1671622"/>
            <a:ext cx="285752" cy="285752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r>
              <a:rPr lang="sk-SK" sz="2400" dirty="0" smtClean="0"/>
              <a:t>Znázorni tieto príklady: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428596" y="785794"/>
            <a:ext cx="7929618" cy="26776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4 . 4 = 16                                       </a:t>
            </a:r>
            <a:r>
              <a:rPr lang="sk-SK" sz="2800" dirty="0" err="1" smtClean="0"/>
              <a:t>16</a:t>
            </a:r>
            <a:r>
              <a:rPr lang="sk-SK" sz="2800" dirty="0" smtClean="0"/>
              <a:t> : 4 = 4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428596" y="3571876"/>
            <a:ext cx="7929618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5 . 4 = 20                                        </a:t>
            </a:r>
            <a:r>
              <a:rPr lang="sk-SK" sz="2800" dirty="0" err="1" smtClean="0"/>
              <a:t>20</a:t>
            </a:r>
            <a:r>
              <a:rPr lang="sk-SK" sz="2800" dirty="0" smtClean="0"/>
              <a:t> : 4 = 5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  <p:sp>
        <p:nvSpPr>
          <p:cNvPr id="25" name="Rovná sa 24"/>
          <p:cNvSpPr/>
          <p:nvPr/>
        </p:nvSpPr>
        <p:spPr>
          <a:xfrm>
            <a:off x="5000628" y="414338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6" name="Rovná sa 25"/>
          <p:cNvSpPr/>
          <p:nvPr/>
        </p:nvSpPr>
        <p:spPr>
          <a:xfrm>
            <a:off x="5000628" y="3929066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7" name="Rovná sa 26"/>
          <p:cNvSpPr/>
          <p:nvPr/>
        </p:nvSpPr>
        <p:spPr>
          <a:xfrm>
            <a:off x="5857884" y="4357694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28" name="Rovná sa 27"/>
          <p:cNvSpPr/>
          <p:nvPr/>
        </p:nvSpPr>
        <p:spPr>
          <a:xfrm>
            <a:off x="6500826" y="521495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3" name="Rovná sa 32"/>
          <p:cNvSpPr/>
          <p:nvPr/>
        </p:nvSpPr>
        <p:spPr>
          <a:xfrm>
            <a:off x="5857884" y="4143380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4" name="Rovná sa 33"/>
          <p:cNvSpPr/>
          <p:nvPr/>
        </p:nvSpPr>
        <p:spPr>
          <a:xfrm>
            <a:off x="7072330" y="4429132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5" name="Rovná sa 34"/>
          <p:cNvSpPr/>
          <p:nvPr/>
        </p:nvSpPr>
        <p:spPr>
          <a:xfrm>
            <a:off x="7000892" y="4214818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6" name="Rovná sa 35"/>
          <p:cNvSpPr/>
          <p:nvPr/>
        </p:nvSpPr>
        <p:spPr>
          <a:xfrm>
            <a:off x="5072066" y="5500702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7" name="Rovná sa 36"/>
          <p:cNvSpPr/>
          <p:nvPr/>
        </p:nvSpPr>
        <p:spPr>
          <a:xfrm>
            <a:off x="5000628" y="5286388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8" name="Rovná sa 37"/>
          <p:cNvSpPr/>
          <p:nvPr/>
        </p:nvSpPr>
        <p:spPr>
          <a:xfrm>
            <a:off x="6500826" y="5429264"/>
            <a:ext cx="642942" cy="357190"/>
          </a:xfrm>
          <a:prstGeom prst="mathEqua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5000628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/>
          <p:cNvSpPr/>
          <p:nvPr/>
        </p:nvSpPr>
        <p:spPr>
          <a:xfrm>
            <a:off x="5153028" y="150969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vál 42"/>
          <p:cNvSpPr/>
          <p:nvPr/>
        </p:nvSpPr>
        <p:spPr>
          <a:xfrm>
            <a:off x="5305428" y="1662098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Ovál 43"/>
          <p:cNvSpPr/>
          <p:nvPr/>
        </p:nvSpPr>
        <p:spPr>
          <a:xfrm>
            <a:off x="5457828" y="1814498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Ovál 44"/>
          <p:cNvSpPr/>
          <p:nvPr/>
        </p:nvSpPr>
        <p:spPr>
          <a:xfrm>
            <a:off x="6215074" y="1357298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Ovál 45"/>
          <p:cNvSpPr/>
          <p:nvPr/>
        </p:nvSpPr>
        <p:spPr>
          <a:xfrm>
            <a:off x="6286512" y="150017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Ovál 46"/>
          <p:cNvSpPr/>
          <p:nvPr/>
        </p:nvSpPr>
        <p:spPr>
          <a:xfrm>
            <a:off x="6429388" y="164305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Ovál 47"/>
          <p:cNvSpPr/>
          <p:nvPr/>
        </p:nvSpPr>
        <p:spPr>
          <a:xfrm>
            <a:off x="6572264" y="1785926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Ovál 48"/>
          <p:cNvSpPr/>
          <p:nvPr/>
        </p:nvSpPr>
        <p:spPr>
          <a:xfrm>
            <a:off x="4714876" y="235743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Ovál 49"/>
          <p:cNvSpPr/>
          <p:nvPr/>
        </p:nvSpPr>
        <p:spPr>
          <a:xfrm>
            <a:off x="4857752" y="257174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Ovál 50"/>
          <p:cNvSpPr/>
          <p:nvPr/>
        </p:nvSpPr>
        <p:spPr>
          <a:xfrm>
            <a:off x="5000628" y="278605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Ovál 51"/>
          <p:cNvSpPr/>
          <p:nvPr/>
        </p:nvSpPr>
        <p:spPr>
          <a:xfrm>
            <a:off x="5214942" y="2928934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Ovál 52"/>
          <p:cNvSpPr/>
          <p:nvPr/>
        </p:nvSpPr>
        <p:spPr>
          <a:xfrm>
            <a:off x="6286512" y="235743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Ovál 53"/>
          <p:cNvSpPr/>
          <p:nvPr/>
        </p:nvSpPr>
        <p:spPr>
          <a:xfrm>
            <a:off x="6429388" y="2500306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Ovál 54"/>
          <p:cNvSpPr/>
          <p:nvPr/>
        </p:nvSpPr>
        <p:spPr>
          <a:xfrm>
            <a:off x="6572264" y="271462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6" name="Ovál 55"/>
          <p:cNvSpPr/>
          <p:nvPr/>
        </p:nvSpPr>
        <p:spPr>
          <a:xfrm>
            <a:off x="6715140" y="2857496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r>
              <a:rPr lang="sk-SK" sz="2400" dirty="0" smtClean="0"/>
              <a:t>Znázorni tieto príklady: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428596" y="785794"/>
            <a:ext cx="7929618" cy="26776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6 . 4 = 24                                       </a:t>
            </a:r>
            <a:r>
              <a:rPr lang="sk-SK" sz="2800" dirty="0" err="1" smtClean="0"/>
              <a:t>24</a:t>
            </a:r>
            <a:r>
              <a:rPr lang="sk-SK" sz="2800" dirty="0" smtClean="0"/>
              <a:t> : 4 = 6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428596" y="3571876"/>
            <a:ext cx="7929618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7 . 4 = 28                                        </a:t>
            </a:r>
            <a:r>
              <a:rPr lang="sk-SK" sz="2800" dirty="0" err="1" smtClean="0"/>
              <a:t>28</a:t>
            </a:r>
            <a:r>
              <a:rPr lang="sk-SK" sz="2800" dirty="0" smtClean="0"/>
              <a:t> : 4 = 7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vál 65"/>
          <p:cNvSpPr/>
          <p:nvPr/>
        </p:nvSpPr>
        <p:spPr>
          <a:xfrm>
            <a:off x="4357686" y="207167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3" name="Ovál 62"/>
          <p:cNvSpPr/>
          <p:nvPr/>
        </p:nvSpPr>
        <p:spPr>
          <a:xfrm>
            <a:off x="4714876" y="1071546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2" name="Ovál 61"/>
          <p:cNvSpPr/>
          <p:nvPr/>
        </p:nvSpPr>
        <p:spPr>
          <a:xfrm>
            <a:off x="4572000" y="2214554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Ovál 57"/>
          <p:cNvSpPr/>
          <p:nvPr/>
        </p:nvSpPr>
        <p:spPr>
          <a:xfrm>
            <a:off x="6072198" y="1142984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0" name="Ovál 39"/>
          <p:cNvSpPr/>
          <p:nvPr/>
        </p:nvSpPr>
        <p:spPr>
          <a:xfrm>
            <a:off x="6143636" y="2214554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Ovál 30"/>
          <p:cNvSpPr/>
          <p:nvPr/>
        </p:nvSpPr>
        <p:spPr>
          <a:xfrm>
            <a:off x="4857752" y="1214422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r>
              <a:rPr lang="sk-SK" sz="2400" dirty="0" smtClean="0"/>
              <a:t>Je to znázornené správne?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428596" y="785794"/>
            <a:ext cx="7929618" cy="26776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8 . 4 = 32                                       </a:t>
            </a:r>
            <a:r>
              <a:rPr lang="sk-SK" sz="2800" dirty="0" err="1" smtClean="0"/>
              <a:t>32</a:t>
            </a:r>
            <a:r>
              <a:rPr lang="sk-SK" sz="2800" dirty="0" smtClean="0"/>
              <a:t> : 4 = 8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sz="28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428596" y="3571876"/>
            <a:ext cx="7929618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9 . 4 = 36                                        </a:t>
            </a:r>
            <a:r>
              <a:rPr lang="sk-SK" sz="2800" dirty="0" err="1" smtClean="0"/>
              <a:t>36</a:t>
            </a:r>
            <a:r>
              <a:rPr lang="sk-SK" sz="2800" dirty="0" smtClean="0"/>
              <a:t> : 4 = 9</a:t>
            </a:r>
          </a:p>
          <a:p>
            <a:r>
              <a:rPr lang="sk-SK" sz="2800" b="1" dirty="0" smtClean="0">
                <a:solidFill>
                  <a:srgbClr val="7030A0"/>
                </a:solidFill>
              </a:rPr>
              <a:t>I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</a:t>
            </a:r>
            <a:r>
              <a:rPr lang="sk-SK" sz="2800" b="1" dirty="0" err="1" smtClean="0">
                <a:solidFill>
                  <a:srgbClr val="7030A0"/>
                </a:solidFill>
              </a:rPr>
              <a:t>I</a:t>
            </a:r>
            <a:r>
              <a:rPr lang="sk-SK" sz="2800" b="1" dirty="0" smtClean="0">
                <a:solidFill>
                  <a:srgbClr val="7030A0"/>
                </a:solidFill>
              </a:rPr>
              <a:t>                      III           </a:t>
            </a:r>
            <a:r>
              <a:rPr lang="sk-SK" sz="2800" b="1" dirty="0" err="1" smtClean="0">
                <a:solidFill>
                  <a:srgbClr val="7030A0"/>
                </a:solidFill>
              </a:rPr>
              <a:t>III</a:t>
            </a:r>
            <a:r>
              <a:rPr lang="sk-SK" sz="2800" b="1" dirty="0" smtClean="0">
                <a:solidFill>
                  <a:srgbClr val="7030A0"/>
                </a:solidFill>
              </a:rPr>
              <a:t>            </a:t>
            </a:r>
            <a:r>
              <a:rPr lang="sk-SK" sz="2800" b="1" dirty="0" err="1" smtClean="0">
                <a:solidFill>
                  <a:srgbClr val="7030A0"/>
                </a:solidFill>
              </a:rPr>
              <a:t>III</a:t>
            </a:r>
            <a:r>
              <a:rPr lang="sk-SK" sz="2800" b="1" dirty="0" smtClean="0">
                <a:solidFill>
                  <a:srgbClr val="7030A0"/>
                </a:solidFill>
              </a:rPr>
              <a:t>            </a:t>
            </a:r>
          </a:p>
          <a:p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I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</a:t>
            </a:r>
            <a:r>
              <a:rPr lang="sk-SK" sz="2800" dirty="0" smtClean="0">
                <a:solidFill>
                  <a:schemeClr val="bg2">
                    <a:lumMod val="75000"/>
                  </a:schemeClr>
                </a:solidFill>
              </a:rPr>
              <a:t>                               III             </a:t>
            </a:r>
            <a:r>
              <a:rPr lang="sk-SK" sz="2800" dirty="0" err="1" smtClean="0">
                <a:solidFill>
                  <a:schemeClr val="bg2">
                    <a:lumMod val="75000"/>
                  </a:schemeClr>
                </a:solidFill>
              </a:rPr>
              <a:t>III</a:t>
            </a:r>
            <a:endParaRPr lang="sk-SK" sz="28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k-SK" sz="2800" dirty="0" smtClean="0"/>
              <a:t>I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</a:t>
            </a:r>
            <a:r>
              <a:rPr lang="sk-SK" sz="2800" dirty="0" err="1" smtClean="0"/>
              <a:t>I</a:t>
            </a:r>
            <a:r>
              <a:rPr lang="sk-SK" sz="2800" dirty="0" smtClean="0"/>
              <a:t>                                     III              </a:t>
            </a:r>
            <a:r>
              <a:rPr lang="sk-SK" sz="2800" dirty="0" err="1" smtClean="0"/>
              <a:t>III</a:t>
            </a:r>
            <a:endParaRPr lang="sk-SK" sz="2800" dirty="0" smtClean="0"/>
          </a:p>
          <a:p>
            <a:r>
              <a:rPr lang="sk-SK" sz="2800" dirty="0" smtClean="0">
                <a:solidFill>
                  <a:srgbClr val="FF0000"/>
                </a:solidFill>
              </a:rPr>
              <a:t>I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</a:t>
            </a:r>
            <a:r>
              <a:rPr lang="sk-SK" sz="2800" dirty="0" err="1" smtClean="0">
                <a:solidFill>
                  <a:srgbClr val="FF0000"/>
                </a:solidFill>
              </a:rPr>
              <a:t>I</a:t>
            </a:r>
            <a:r>
              <a:rPr lang="sk-SK" sz="2800" dirty="0" smtClean="0">
                <a:solidFill>
                  <a:srgbClr val="FF0000"/>
                </a:solidFill>
              </a:rPr>
              <a:t>                          III                 </a:t>
            </a:r>
            <a:r>
              <a:rPr lang="sk-SK" sz="2800" dirty="0" err="1" smtClean="0">
                <a:solidFill>
                  <a:srgbClr val="FF0000"/>
                </a:solidFill>
              </a:rPr>
              <a:t>III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5000628" y="13572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2" name="Ovál 41"/>
          <p:cNvSpPr/>
          <p:nvPr/>
        </p:nvSpPr>
        <p:spPr>
          <a:xfrm>
            <a:off x="5153028" y="150969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3" name="Ovál 42"/>
          <p:cNvSpPr/>
          <p:nvPr/>
        </p:nvSpPr>
        <p:spPr>
          <a:xfrm>
            <a:off x="5305428" y="1662098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4" name="Ovál 43"/>
          <p:cNvSpPr/>
          <p:nvPr/>
        </p:nvSpPr>
        <p:spPr>
          <a:xfrm>
            <a:off x="5457828" y="1814498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Ovál 44"/>
          <p:cNvSpPr/>
          <p:nvPr/>
        </p:nvSpPr>
        <p:spPr>
          <a:xfrm>
            <a:off x="6215074" y="1357298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Ovál 45"/>
          <p:cNvSpPr/>
          <p:nvPr/>
        </p:nvSpPr>
        <p:spPr>
          <a:xfrm>
            <a:off x="6286512" y="150017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7" name="Ovál 46"/>
          <p:cNvSpPr/>
          <p:nvPr/>
        </p:nvSpPr>
        <p:spPr>
          <a:xfrm>
            <a:off x="6429388" y="164305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Ovál 47"/>
          <p:cNvSpPr/>
          <p:nvPr/>
        </p:nvSpPr>
        <p:spPr>
          <a:xfrm>
            <a:off x="6572264" y="1785926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Ovál 48"/>
          <p:cNvSpPr/>
          <p:nvPr/>
        </p:nvSpPr>
        <p:spPr>
          <a:xfrm>
            <a:off x="4714876" y="235743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Ovál 49"/>
          <p:cNvSpPr/>
          <p:nvPr/>
        </p:nvSpPr>
        <p:spPr>
          <a:xfrm>
            <a:off x="4857752" y="257174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Ovál 50"/>
          <p:cNvSpPr/>
          <p:nvPr/>
        </p:nvSpPr>
        <p:spPr>
          <a:xfrm>
            <a:off x="5000628" y="2786058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2" name="Ovál 51"/>
          <p:cNvSpPr/>
          <p:nvPr/>
        </p:nvSpPr>
        <p:spPr>
          <a:xfrm>
            <a:off x="5214942" y="2928934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Ovál 52"/>
          <p:cNvSpPr/>
          <p:nvPr/>
        </p:nvSpPr>
        <p:spPr>
          <a:xfrm>
            <a:off x="6286512" y="235743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Ovál 53"/>
          <p:cNvSpPr/>
          <p:nvPr/>
        </p:nvSpPr>
        <p:spPr>
          <a:xfrm>
            <a:off x="6429388" y="2500306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5" name="Ovál 54"/>
          <p:cNvSpPr/>
          <p:nvPr/>
        </p:nvSpPr>
        <p:spPr>
          <a:xfrm>
            <a:off x="6572264" y="271462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6" name="Ovál 55"/>
          <p:cNvSpPr/>
          <p:nvPr/>
        </p:nvSpPr>
        <p:spPr>
          <a:xfrm>
            <a:off x="6715140" y="2857496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Ovál 31"/>
          <p:cNvSpPr/>
          <p:nvPr/>
        </p:nvSpPr>
        <p:spPr>
          <a:xfrm>
            <a:off x="5572132" y="200024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9" name="Ovál 38"/>
          <p:cNvSpPr/>
          <p:nvPr/>
        </p:nvSpPr>
        <p:spPr>
          <a:xfrm>
            <a:off x="6715140" y="1928802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7" name="Ovál 56"/>
          <p:cNvSpPr/>
          <p:nvPr/>
        </p:nvSpPr>
        <p:spPr>
          <a:xfrm>
            <a:off x="5357818" y="3071810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9" name="Ovál 58"/>
          <p:cNvSpPr/>
          <p:nvPr/>
        </p:nvSpPr>
        <p:spPr>
          <a:xfrm>
            <a:off x="6929454" y="200024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0" name="Ovál 59"/>
          <p:cNvSpPr/>
          <p:nvPr/>
        </p:nvSpPr>
        <p:spPr>
          <a:xfrm>
            <a:off x="6929454" y="2928934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1" name="Ovál 60"/>
          <p:cNvSpPr/>
          <p:nvPr/>
        </p:nvSpPr>
        <p:spPr>
          <a:xfrm>
            <a:off x="5572132" y="307181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4" name="Ovál 63"/>
          <p:cNvSpPr/>
          <p:nvPr/>
        </p:nvSpPr>
        <p:spPr>
          <a:xfrm>
            <a:off x="5572132" y="2214554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5" name="Ovál 64"/>
          <p:cNvSpPr/>
          <p:nvPr/>
        </p:nvSpPr>
        <p:spPr>
          <a:xfrm>
            <a:off x="7143768" y="2000240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7" name="Ovál 66"/>
          <p:cNvSpPr/>
          <p:nvPr/>
        </p:nvSpPr>
        <p:spPr>
          <a:xfrm>
            <a:off x="7143768" y="3000372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8" name="Ovál 67"/>
          <p:cNvSpPr/>
          <p:nvPr/>
        </p:nvSpPr>
        <p:spPr>
          <a:xfrm>
            <a:off x="7429520" y="785794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9" name="Ovál 68"/>
          <p:cNvSpPr/>
          <p:nvPr/>
        </p:nvSpPr>
        <p:spPr>
          <a:xfrm>
            <a:off x="7358082" y="307181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1" name="Ovál 70"/>
          <p:cNvSpPr/>
          <p:nvPr/>
        </p:nvSpPr>
        <p:spPr>
          <a:xfrm>
            <a:off x="7572396" y="92867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2" name="Ovál 71"/>
          <p:cNvSpPr/>
          <p:nvPr/>
        </p:nvSpPr>
        <p:spPr>
          <a:xfrm>
            <a:off x="7643834" y="1142984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3" name="Ovál 72"/>
          <p:cNvSpPr/>
          <p:nvPr/>
        </p:nvSpPr>
        <p:spPr>
          <a:xfrm>
            <a:off x="7858148" y="1285860"/>
            <a:ext cx="357190" cy="3571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4" name="Ovál 73"/>
          <p:cNvSpPr/>
          <p:nvPr/>
        </p:nvSpPr>
        <p:spPr>
          <a:xfrm>
            <a:off x="7858148" y="1500174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5" name="Ovál 74"/>
          <p:cNvSpPr/>
          <p:nvPr/>
        </p:nvSpPr>
        <p:spPr>
          <a:xfrm>
            <a:off x="7929586" y="17144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6" name="Ovál 75"/>
          <p:cNvSpPr/>
          <p:nvPr/>
        </p:nvSpPr>
        <p:spPr>
          <a:xfrm>
            <a:off x="7929586" y="1928802"/>
            <a:ext cx="347666" cy="3476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7" name="Ovál 76"/>
          <p:cNvSpPr/>
          <p:nvPr/>
        </p:nvSpPr>
        <p:spPr>
          <a:xfrm>
            <a:off x="7929586" y="2143116"/>
            <a:ext cx="357190" cy="3571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9" name="Ovál 78"/>
          <p:cNvSpPr/>
          <p:nvPr/>
        </p:nvSpPr>
        <p:spPr>
          <a:xfrm>
            <a:off x="428596" y="1214422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0" name="Ovál 79"/>
          <p:cNvSpPr/>
          <p:nvPr/>
        </p:nvSpPr>
        <p:spPr>
          <a:xfrm>
            <a:off x="2143108" y="1214422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1" name="Ovál 80"/>
          <p:cNvSpPr/>
          <p:nvPr/>
        </p:nvSpPr>
        <p:spPr>
          <a:xfrm>
            <a:off x="1714480" y="1214422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2" name="Ovál 81"/>
          <p:cNvSpPr/>
          <p:nvPr/>
        </p:nvSpPr>
        <p:spPr>
          <a:xfrm>
            <a:off x="1285852" y="1214422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3" name="Ovál 82"/>
          <p:cNvSpPr/>
          <p:nvPr/>
        </p:nvSpPr>
        <p:spPr>
          <a:xfrm>
            <a:off x="857224" y="1214422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4" name="Ovál 83"/>
          <p:cNvSpPr/>
          <p:nvPr/>
        </p:nvSpPr>
        <p:spPr>
          <a:xfrm>
            <a:off x="2571736" y="1214422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5" name="Ovál 84"/>
          <p:cNvSpPr/>
          <p:nvPr/>
        </p:nvSpPr>
        <p:spPr>
          <a:xfrm>
            <a:off x="3000364" y="128586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6" name="Ovál 85"/>
          <p:cNvSpPr/>
          <p:nvPr/>
        </p:nvSpPr>
        <p:spPr>
          <a:xfrm>
            <a:off x="3428992" y="1285860"/>
            <a:ext cx="357190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9" name="Ovál 88"/>
          <p:cNvSpPr/>
          <p:nvPr/>
        </p:nvSpPr>
        <p:spPr>
          <a:xfrm>
            <a:off x="3500430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0" name="Ovál 89"/>
          <p:cNvSpPr/>
          <p:nvPr/>
        </p:nvSpPr>
        <p:spPr>
          <a:xfrm>
            <a:off x="3000364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1" name="Ovál 90"/>
          <p:cNvSpPr/>
          <p:nvPr/>
        </p:nvSpPr>
        <p:spPr>
          <a:xfrm>
            <a:off x="2500298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2" name="Ovál 91"/>
          <p:cNvSpPr/>
          <p:nvPr/>
        </p:nvSpPr>
        <p:spPr>
          <a:xfrm>
            <a:off x="2071670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3" name="Ovál 92"/>
          <p:cNvSpPr/>
          <p:nvPr/>
        </p:nvSpPr>
        <p:spPr>
          <a:xfrm>
            <a:off x="1714480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4" name="Ovál 93"/>
          <p:cNvSpPr/>
          <p:nvPr/>
        </p:nvSpPr>
        <p:spPr>
          <a:xfrm>
            <a:off x="1285852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5" name="Ovál 94"/>
          <p:cNvSpPr/>
          <p:nvPr/>
        </p:nvSpPr>
        <p:spPr>
          <a:xfrm>
            <a:off x="857224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6" name="Ovál 95"/>
          <p:cNvSpPr/>
          <p:nvPr/>
        </p:nvSpPr>
        <p:spPr>
          <a:xfrm>
            <a:off x="428596" y="171448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7" name="Ovál 96"/>
          <p:cNvSpPr/>
          <p:nvPr/>
        </p:nvSpPr>
        <p:spPr>
          <a:xfrm>
            <a:off x="3500430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8" name="Ovál 97"/>
          <p:cNvSpPr/>
          <p:nvPr/>
        </p:nvSpPr>
        <p:spPr>
          <a:xfrm>
            <a:off x="3000364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9" name="Ovál 98"/>
          <p:cNvSpPr/>
          <p:nvPr/>
        </p:nvSpPr>
        <p:spPr>
          <a:xfrm>
            <a:off x="2571736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0" name="Ovál 99"/>
          <p:cNvSpPr/>
          <p:nvPr/>
        </p:nvSpPr>
        <p:spPr>
          <a:xfrm>
            <a:off x="2143108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1" name="Ovál 100"/>
          <p:cNvSpPr/>
          <p:nvPr/>
        </p:nvSpPr>
        <p:spPr>
          <a:xfrm>
            <a:off x="1714480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2" name="Ovál 101"/>
          <p:cNvSpPr/>
          <p:nvPr/>
        </p:nvSpPr>
        <p:spPr>
          <a:xfrm>
            <a:off x="1285852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3" name="Ovál 102"/>
          <p:cNvSpPr/>
          <p:nvPr/>
        </p:nvSpPr>
        <p:spPr>
          <a:xfrm>
            <a:off x="857224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4" name="Ovál 103"/>
          <p:cNvSpPr/>
          <p:nvPr/>
        </p:nvSpPr>
        <p:spPr>
          <a:xfrm>
            <a:off x="428596" y="2214554"/>
            <a:ext cx="357190" cy="35719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5438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dirty="0" smtClean="0"/>
              <a:t>Násobenie a delenie číslom 4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2"/>
          </p:nvPr>
        </p:nvSpPr>
        <p:spPr>
          <a:xfrm>
            <a:off x="714348" y="1000108"/>
            <a:ext cx="1757346" cy="5572164"/>
          </a:xfrm>
        </p:spPr>
        <p:txBody>
          <a:bodyPr>
            <a:noAutofit/>
          </a:bodyPr>
          <a:lstStyle/>
          <a:p>
            <a:r>
              <a:rPr lang="sk-SK" sz="2800" dirty="0" smtClean="0"/>
              <a:t>  </a:t>
            </a:r>
            <a:r>
              <a:rPr lang="sk-SK" sz="2800" dirty="0" smtClean="0">
                <a:solidFill>
                  <a:srgbClr val="3333CC"/>
                </a:solidFill>
              </a:rPr>
              <a:t>0 . 4 =</a:t>
            </a:r>
          </a:p>
          <a:p>
            <a:r>
              <a:rPr lang="sk-SK" sz="2800" dirty="0" smtClean="0"/>
              <a:t>  </a:t>
            </a:r>
            <a:r>
              <a:rPr lang="sk-SK" sz="2800" dirty="0" smtClean="0">
                <a:solidFill>
                  <a:srgbClr val="3333CC"/>
                </a:solidFill>
              </a:rPr>
              <a:t>1 . 4 =</a:t>
            </a:r>
          </a:p>
          <a:p>
            <a:r>
              <a:rPr lang="sk-SK" sz="2800" dirty="0" smtClean="0">
                <a:solidFill>
                  <a:srgbClr val="3333CC"/>
                </a:solidFill>
              </a:rPr>
              <a:t>  2 . 4 =</a:t>
            </a:r>
          </a:p>
          <a:p>
            <a:r>
              <a:rPr lang="sk-SK" sz="2800" dirty="0" smtClean="0"/>
              <a:t>  </a:t>
            </a:r>
            <a:r>
              <a:rPr lang="sk-SK" sz="2800" dirty="0" smtClean="0">
                <a:solidFill>
                  <a:srgbClr val="3333CC"/>
                </a:solidFill>
              </a:rPr>
              <a:t>3 . 4 =</a:t>
            </a:r>
          </a:p>
          <a:p>
            <a:r>
              <a:rPr lang="sk-SK" sz="2800" dirty="0" smtClean="0"/>
              <a:t>  </a:t>
            </a:r>
            <a:r>
              <a:rPr lang="sk-SK" sz="2800" dirty="0" smtClean="0">
                <a:solidFill>
                  <a:srgbClr val="3333CC"/>
                </a:solidFill>
              </a:rPr>
              <a:t>4 . 4 =</a:t>
            </a:r>
          </a:p>
          <a:p>
            <a:r>
              <a:rPr lang="sk-SK" sz="2800" dirty="0" smtClean="0"/>
              <a:t>  </a:t>
            </a:r>
            <a:r>
              <a:rPr lang="sk-SK" sz="2800" dirty="0" smtClean="0">
                <a:solidFill>
                  <a:srgbClr val="3333CC"/>
                </a:solidFill>
              </a:rPr>
              <a:t>5 . 4 =</a:t>
            </a:r>
          </a:p>
          <a:p>
            <a:r>
              <a:rPr lang="sk-SK" sz="2800" dirty="0" smtClean="0"/>
              <a:t>  6 . 4 =</a:t>
            </a:r>
          </a:p>
          <a:p>
            <a:r>
              <a:rPr lang="sk-SK" sz="2800" dirty="0" smtClean="0"/>
              <a:t>  7 . 4 =</a:t>
            </a:r>
          </a:p>
          <a:p>
            <a:r>
              <a:rPr lang="sk-SK" sz="2800" dirty="0" smtClean="0"/>
              <a:t>  8 . 4 =</a:t>
            </a:r>
          </a:p>
          <a:p>
            <a:r>
              <a:rPr lang="sk-SK" sz="2800" dirty="0" smtClean="0"/>
              <a:t>  9 . 4 =</a:t>
            </a:r>
          </a:p>
          <a:p>
            <a:r>
              <a:rPr lang="sk-SK" sz="2800" dirty="0" smtClean="0"/>
              <a:t>10 . 4 =</a:t>
            </a:r>
            <a:endParaRPr lang="sk-SK" sz="28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4"/>
          </p:nvPr>
        </p:nvSpPr>
        <p:spPr>
          <a:xfrm>
            <a:off x="4500562" y="928670"/>
            <a:ext cx="2857520" cy="564360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  0 : 4 =  0</a:t>
            </a:r>
          </a:p>
          <a:p>
            <a:r>
              <a:rPr lang="sk-SK" sz="2800" dirty="0" smtClean="0"/>
              <a:t>  4 : 4 =  1</a:t>
            </a:r>
          </a:p>
          <a:p>
            <a:r>
              <a:rPr lang="sk-SK" sz="2800" dirty="0" smtClean="0"/>
              <a:t>  8 : 4 =  2</a:t>
            </a:r>
          </a:p>
          <a:p>
            <a:r>
              <a:rPr lang="sk-SK" sz="2800" dirty="0" smtClean="0"/>
              <a:t> 12 : 4 = 3</a:t>
            </a:r>
          </a:p>
          <a:p>
            <a:r>
              <a:rPr lang="sk-SK" sz="2800" dirty="0" smtClean="0"/>
              <a:t> 16 : 4 = 4</a:t>
            </a:r>
          </a:p>
          <a:p>
            <a:r>
              <a:rPr lang="sk-SK" sz="2800" dirty="0" smtClean="0"/>
              <a:t> 20 : 4 = 5</a:t>
            </a:r>
          </a:p>
          <a:p>
            <a:r>
              <a:rPr lang="sk-SK" sz="2800" dirty="0" smtClean="0"/>
              <a:t> 24 : 4 = 6</a:t>
            </a:r>
          </a:p>
          <a:p>
            <a:r>
              <a:rPr lang="sk-SK" sz="2800" dirty="0" smtClean="0"/>
              <a:t> 28 : 4 = 7</a:t>
            </a:r>
          </a:p>
          <a:p>
            <a:r>
              <a:rPr lang="sk-SK" sz="2800" dirty="0" smtClean="0"/>
              <a:t> 32 : 4 = 8</a:t>
            </a:r>
          </a:p>
          <a:p>
            <a:r>
              <a:rPr lang="sk-SK" sz="2800" dirty="0" smtClean="0"/>
              <a:t> 36 : 4 = 9</a:t>
            </a:r>
          </a:p>
          <a:p>
            <a:r>
              <a:rPr lang="sk-SK" sz="2800" dirty="0" smtClean="0"/>
              <a:t> 40 : 4 = 10</a:t>
            </a:r>
            <a:endParaRPr lang="sk-SK" sz="28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"/>
          </p:nvPr>
        </p:nvSpPr>
        <p:spPr>
          <a:xfrm>
            <a:off x="428596" y="642918"/>
            <a:ext cx="3657600" cy="428628"/>
          </a:xfrm>
        </p:spPr>
        <p:txBody>
          <a:bodyPr/>
          <a:lstStyle/>
          <a:p>
            <a:r>
              <a:rPr lang="sk-SK" dirty="0" smtClean="0"/>
              <a:t>Násobilka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3"/>
          </p:nvPr>
        </p:nvSpPr>
        <p:spPr>
          <a:xfrm>
            <a:off x="4357686" y="642918"/>
            <a:ext cx="3657600" cy="428628"/>
          </a:xfrm>
        </p:spPr>
        <p:txBody>
          <a:bodyPr/>
          <a:lstStyle/>
          <a:p>
            <a:r>
              <a:rPr lang="sk-SK" dirty="0" err="1" smtClean="0"/>
              <a:t>Delilka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285984" y="10001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0</a:t>
            </a:r>
            <a:endParaRPr lang="sk-SK" sz="2800" dirty="0"/>
          </a:p>
        </p:txBody>
      </p:sp>
      <p:sp>
        <p:nvSpPr>
          <p:cNvPr id="8" name="BlokTextu 7"/>
          <p:cNvSpPr txBox="1"/>
          <p:nvPr/>
        </p:nvSpPr>
        <p:spPr>
          <a:xfrm>
            <a:off x="2285984" y="150017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4</a:t>
            </a:r>
            <a:endParaRPr lang="sk-SK" sz="2800" dirty="0"/>
          </a:p>
        </p:txBody>
      </p:sp>
      <p:sp>
        <p:nvSpPr>
          <p:cNvPr id="10" name="BlokTextu 9"/>
          <p:cNvSpPr txBox="1"/>
          <p:nvPr/>
        </p:nvSpPr>
        <p:spPr>
          <a:xfrm>
            <a:off x="2214546" y="200024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 8</a:t>
            </a:r>
            <a:endParaRPr lang="sk-SK" sz="2800" dirty="0"/>
          </a:p>
        </p:txBody>
      </p:sp>
      <p:sp>
        <p:nvSpPr>
          <p:cNvPr id="11" name="BlokTextu 10"/>
          <p:cNvSpPr txBox="1"/>
          <p:nvPr/>
        </p:nvSpPr>
        <p:spPr>
          <a:xfrm>
            <a:off x="2214546" y="250030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12</a:t>
            </a:r>
            <a:endParaRPr lang="sk-SK" sz="2800" dirty="0"/>
          </a:p>
        </p:txBody>
      </p:sp>
      <p:sp>
        <p:nvSpPr>
          <p:cNvPr id="12" name="BlokTextu 11"/>
          <p:cNvSpPr txBox="1"/>
          <p:nvPr/>
        </p:nvSpPr>
        <p:spPr>
          <a:xfrm>
            <a:off x="2214546" y="300037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16</a:t>
            </a:r>
            <a:endParaRPr lang="sk-SK" sz="2800" dirty="0"/>
          </a:p>
        </p:txBody>
      </p:sp>
      <p:sp>
        <p:nvSpPr>
          <p:cNvPr id="13" name="BlokTextu 12"/>
          <p:cNvSpPr txBox="1"/>
          <p:nvPr/>
        </p:nvSpPr>
        <p:spPr>
          <a:xfrm>
            <a:off x="2214546" y="350043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20</a:t>
            </a:r>
            <a:endParaRPr lang="sk-SK" sz="2800" dirty="0"/>
          </a:p>
        </p:txBody>
      </p:sp>
      <p:sp>
        <p:nvSpPr>
          <p:cNvPr id="14" name="BlokTextu 13"/>
          <p:cNvSpPr txBox="1"/>
          <p:nvPr/>
        </p:nvSpPr>
        <p:spPr>
          <a:xfrm>
            <a:off x="2214546" y="400050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24</a:t>
            </a:r>
            <a:endParaRPr lang="sk-SK" sz="2800" dirty="0"/>
          </a:p>
        </p:txBody>
      </p:sp>
      <p:sp>
        <p:nvSpPr>
          <p:cNvPr id="16" name="BlokTextu 15"/>
          <p:cNvSpPr txBox="1"/>
          <p:nvPr/>
        </p:nvSpPr>
        <p:spPr>
          <a:xfrm>
            <a:off x="2214546" y="450057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28</a:t>
            </a:r>
            <a:endParaRPr lang="sk-SK" sz="2800" dirty="0"/>
          </a:p>
        </p:txBody>
      </p:sp>
      <p:sp>
        <p:nvSpPr>
          <p:cNvPr id="17" name="BlokTextu 16"/>
          <p:cNvSpPr txBox="1"/>
          <p:nvPr/>
        </p:nvSpPr>
        <p:spPr>
          <a:xfrm>
            <a:off x="2214546" y="500063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32</a:t>
            </a:r>
            <a:endParaRPr lang="sk-SK" sz="2800" dirty="0"/>
          </a:p>
        </p:txBody>
      </p:sp>
      <p:sp>
        <p:nvSpPr>
          <p:cNvPr id="18" name="BlokTextu 17"/>
          <p:cNvSpPr txBox="1"/>
          <p:nvPr/>
        </p:nvSpPr>
        <p:spPr>
          <a:xfrm>
            <a:off x="2214546" y="550070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36</a:t>
            </a:r>
            <a:endParaRPr lang="sk-SK" sz="2800" dirty="0"/>
          </a:p>
        </p:txBody>
      </p:sp>
      <p:sp>
        <p:nvSpPr>
          <p:cNvPr id="19" name="BlokTextu 18"/>
          <p:cNvSpPr txBox="1"/>
          <p:nvPr/>
        </p:nvSpPr>
        <p:spPr>
          <a:xfrm>
            <a:off x="2214546" y="600076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40</a:t>
            </a:r>
            <a:endParaRPr lang="sk-SK" sz="2800" dirty="0"/>
          </a:p>
        </p:txBody>
      </p:sp>
      <p:sp>
        <p:nvSpPr>
          <p:cNvPr id="20" name="BlokTextu 19"/>
          <p:cNvSpPr txBox="1"/>
          <p:nvPr/>
        </p:nvSpPr>
        <p:spPr>
          <a:xfrm>
            <a:off x="6000760" y="92867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 </a:t>
            </a:r>
            <a:endParaRPr lang="sk-SK" sz="2800" dirty="0"/>
          </a:p>
        </p:txBody>
      </p:sp>
      <p:sp>
        <p:nvSpPr>
          <p:cNvPr id="23" name="BlokTextu 22"/>
          <p:cNvSpPr txBox="1"/>
          <p:nvPr/>
        </p:nvSpPr>
        <p:spPr>
          <a:xfrm>
            <a:off x="6000760" y="142873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 </a:t>
            </a:r>
            <a:endParaRPr lang="sk-SK" sz="2800" dirty="0"/>
          </a:p>
        </p:txBody>
      </p:sp>
      <p:sp>
        <p:nvSpPr>
          <p:cNvPr id="24" name="BlokTextu 23"/>
          <p:cNvSpPr txBox="1"/>
          <p:nvPr/>
        </p:nvSpPr>
        <p:spPr>
          <a:xfrm>
            <a:off x="6000760" y="192880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 </a:t>
            </a:r>
            <a:endParaRPr lang="sk-SK" sz="2800" dirty="0"/>
          </a:p>
        </p:txBody>
      </p:sp>
      <p:sp>
        <p:nvSpPr>
          <p:cNvPr id="25" name="BlokTextu 24"/>
          <p:cNvSpPr txBox="1"/>
          <p:nvPr/>
        </p:nvSpPr>
        <p:spPr>
          <a:xfrm>
            <a:off x="6072198" y="242886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0"/>
                            </p:stCondLst>
                            <p:childTnLst>
                              <p:par>
                                <p:cTn id="20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500"/>
                            </p:stCondLst>
                            <p:childTnLst>
                              <p:par>
                                <p:cTn id="20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500"/>
                            </p:stCondLst>
                            <p:childTnLst>
                              <p:par>
                                <p:cTn id="21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2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8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5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2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9" dur="5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6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3" dur="5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0" dur="5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7" dur="5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4" dur="5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000"/>
                            </p:stCondLst>
                            <p:childTnLst>
                              <p:par>
                                <p:cTn id="30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500"/>
                            </p:stCondLst>
                            <p:childTnLst>
                              <p:par>
                                <p:cTn id="31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6000"/>
                            </p:stCondLst>
                            <p:childTnLst>
                              <p:par>
                                <p:cTn id="31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500"/>
                            </p:stCondLst>
                            <p:childTnLst>
                              <p:par>
                                <p:cTn id="318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2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7500"/>
                            </p:stCondLst>
                            <p:childTnLst>
                              <p:par>
                                <p:cTn id="32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30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34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38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500"/>
                            </p:stCondLst>
                            <p:childTnLst>
                              <p:par>
                                <p:cTn id="342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6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 build="p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NÁSOBKY  ČÍSLA  4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928662" y="2214554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4, 8, 12, 16, 20, 24, 28, 32, 36, 40</a:t>
            </a:r>
            <a:endParaRPr lang="sk-SK" sz="3600" dirty="0"/>
          </a:p>
        </p:txBody>
      </p:sp>
      <p:sp>
        <p:nvSpPr>
          <p:cNvPr id="4" name="BlokTextu 3"/>
          <p:cNvSpPr txBox="1"/>
          <p:nvPr/>
        </p:nvSpPr>
        <p:spPr>
          <a:xfrm>
            <a:off x="857224" y="457200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_________________________________________________________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57224" y="5357826"/>
            <a:ext cx="68580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sym typeface="Wingdings"/>
              </a:rPr>
              <a:t>Hodnotenie:</a:t>
            </a:r>
            <a:r>
              <a:rPr lang="sk-SK" sz="6000" dirty="0" smtClean="0">
                <a:sym typeface="Wingdings"/>
              </a:rPr>
              <a:t>           </a:t>
            </a:r>
            <a:endParaRPr lang="sk-SK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Hľadaj násobky: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Najbližší menší a najbližší väčší násobok čísla 4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7858180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672"/>
                <a:gridCol w="2370672"/>
                <a:gridCol w="3116836"/>
              </a:tblGrid>
              <a:tr h="535785">
                <a:tc>
                  <a:txBody>
                    <a:bodyPr/>
                    <a:lstStyle/>
                    <a:p>
                      <a:r>
                        <a:rPr lang="sk-SK" dirty="0" smtClean="0"/>
                        <a:t>Najbližší menší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Najbližší väčší</a:t>
                      </a:r>
                      <a:endParaRPr lang="sk-SK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r"/>
                      <a:r>
                        <a:rPr lang="sk-SK" sz="2800" dirty="0" smtClean="0"/>
                        <a:t>20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21</a:t>
                      </a:r>
                      <a:endParaRPr lang="sk-SK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/>
                        <a:t>24</a:t>
                      </a:r>
                      <a:endParaRPr lang="sk-SK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r"/>
                      <a:r>
                        <a:rPr lang="sk-SK" sz="2800" dirty="0" smtClean="0"/>
                        <a:t>28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30</a:t>
                      </a:r>
                      <a:endParaRPr lang="sk-SK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/>
                        <a:t>32</a:t>
                      </a:r>
                      <a:endParaRPr lang="sk-SK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r"/>
                      <a:r>
                        <a:rPr lang="sk-SK" sz="2800" dirty="0" smtClean="0"/>
                        <a:t>8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10</a:t>
                      </a:r>
                      <a:endParaRPr lang="sk-SK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/>
                        <a:t>12</a:t>
                      </a:r>
                      <a:endParaRPr lang="sk-SK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r"/>
                      <a:r>
                        <a:rPr lang="sk-SK" sz="2800" dirty="0" smtClean="0"/>
                        <a:t>24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27</a:t>
                      </a:r>
                      <a:endParaRPr lang="sk-SK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/>
                        <a:t>28</a:t>
                      </a:r>
                      <a:endParaRPr lang="sk-SK" sz="2800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r"/>
                      <a:r>
                        <a:rPr lang="sk-SK" sz="2800" dirty="0" smtClean="0"/>
                        <a:t>36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39</a:t>
                      </a:r>
                      <a:endParaRPr lang="sk-SK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2800" dirty="0" smtClean="0"/>
                        <a:t>40</a:t>
                      </a:r>
                      <a:endParaRPr lang="sk-SK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857356" y="285749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857356" y="221455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857356" y="2786058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1857356" y="328612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1857356" y="3857628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1857356" y="435769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5214942" y="2143116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5214942" y="2714620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5214942" y="328612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5214942" y="3857628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214942" y="435769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714348" y="5143512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ym typeface="Wingdings"/>
              </a:rPr>
              <a:t>Hodnotenie:</a:t>
            </a:r>
            <a:r>
              <a:rPr lang="sk-SK" sz="8000" dirty="0" smtClean="0">
                <a:sym typeface="Wingdings"/>
              </a:rPr>
              <a:t>       </a:t>
            </a:r>
            <a:endParaRPr lang="sk-SK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00034" y="428604"/>
            <a:ext cx="7715304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V reštaurácii sú pri každom stolíku 4 stoličky. Koľko stoličiek je pri 8 stolíkoch?</a:t>
            </a:r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1214414" y="1857364"/>
            <a:ext cx="3429594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Stoličiek pri 1 stole = 4</a:t>
            </a:r>
            <a:endParaRPr lang="sk-SK" sz="2400" dirty="0"/>
          </a:p>
        </p:txBody>
      </p:sp>
      <p:sp>
        <p:nvSpPr>
          <p:cNvPr id="5" name="Obdĺžnik 4"/>
          <p:cNvSpPr/>
          <p:nvPr/>
        </p:nvSpPr>
        <p:spPr>
          <a:xfrm>
            <a:off x="1214414" y="2500306"/>
            <a:ext cx="3429594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Stolov = 8</a:t>
            </a:r>
            <a:endParaRPr lang="sk-SK" sz="2400" dirty="0"/>
          </a:p>
        </p:txBody>
      </p:sp>
      <p:sp>
        <p:nvSpPr>
          <p:cNvPr id="7" name="Obdĺžnik 6"/>
          <p:cNvSpPr/>
          <p:nvPr/>
        </p:nvSpPr>
        <p:spPr>
          <a:xfrm>
            <a:off x="1214414" y="3214686"/>
            <a:ext cx="3929090" cy="50006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Stoličiek pri 8 stoloch = X</a:t>
            </a:r>
            <a:endParaRPr lang="sk-SK" sz="2400" dirty="0"/>
          </a:p>
        </p:txBody>
      </p:sp>
      <p:sp>
        <p:nvSpPr>
          <p:cNvPr id="8" name="Obdĺžnik 7"/>
          <p:cNvSpPr/>
          <p:nvPr/>
        </p:nvSpPr>
        <p:spPr>
          <a:xfrm>
            <a:off x="1214414" y="3929066"/>
            <a:ext cx="3429594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X = 8 . 4</a:t>
            </a:r>
            <a:endParaRPr lang="sk-SK" sz="2400" dirty="0"/>
          </a:p>
        </p:txBody>
      </p:sp>
      <p:sp>
        <p:nvSpPr>
          <p:cNvPr id="9" name="Obdĺžnik 8"/>
          <p:cNvSpPr/>
          <p:nvPr/>
        </p:nvSpPr>
        <p:spPr>
          <a:xfrm>
            <a:off x="1214414" y="4572008"/>
            <a:ext cx="3429594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u="sng" dirty="0" smtClean="0"/>
              <a:t>X = 32</a:t>
            </a:r>
            <a:endParaRPr lang="sk-SK" sz="2400" u="sng" dirty="0"/>
          </a:p>
        </p:txBody>
      </p:sp>
      <p:sp>
        <p:nvSpPr>
          <p:cNvPr id="10" name="Obdĺžnik 9"/>
          <p:cNvSpPr/>
          <p:nvPr/>
        </p:nvSpPr>
        <p:spPr>
          <a:xfrm>
            <a:off x="1000100" y="5429264"/>
            <a:ext cx="7143800" cy="500066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k-SK" sz="2400" dirty="0" smtClean="0"/>
              <a:t>Pri 8 stolíkoch je 32 stoličiek.</a:t>
            </a:r>
            <a:endParaRPr lang="sk-SK" sz="2400" dirty="0"/>
          </a:p>
        </p:txBody>
      </p:sp>
      <p:sp>
        <p:nvSpPr>
          <p:cNvPr id="11" name="Ovál 10"/>
          <p:cNvSpPr/>
          <p:nvPr/>
        </p:nvSpPr>
        <p:spPr>
          <a:xfrm>
            <a:off x="5786446" y="1857364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2" name="Ovál 11"/>
          <p:cNvSpPr/>
          <p:nvPr/>
        </p:nvSpPr>
        <p:spPr>
          <a:xfrm>
            <a:off x="7358082" y="164305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3" name="Ovál 12"/>
          <p:cNvSpPr/>
          <p:nvPr/>
        </p:nvSpPr>
        <p:spPr>
          <a:xfrm>
            <a:off x="7500958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5857884" y="278605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5" name="Ovál 14"/>
          <p:cNvSpPr/>
          <p:nvPr/>
        </p:nvSpPr>
        <p:spPr>
          <a:xfrm>
            <a:off x="6000760" y="371475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6" name="Ovál 15"/>
          <p:cNvSpPr/>
          <p:nvPr/>
        </p:nvSpPr>
        <p:spPr>
          <a:xfrm>
            <a:off x="6072198" y="457200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7" name="Ovál 16"/>
          <p:cNvSpPr/>
          <p:nvPr/>
        </p:nvSpPr>
        <p:spPr>
          <a:xfrm>
            <a:off x="7500958" y="442913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8" name="Ovál 17"/>
          <p:cNvSpPr/>
          <p:nvPr/>
        </p:nvSpPr>
        <p:spPr>
          <a:xfrm>
            <a:off x="6929454" y="3500438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4</a:t>
            </a:r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6357950" y="2357430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6357950" y="1785926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/>
          <p:cNvSpPr/>
          <p:nvPr/>
        </p:nvSpPr>
        <p:spPr>
          <a:xfrm>
            <a:off x="5572132" y="185736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5715008" y="242886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521</TotalTime>
  <Words>624</Words>
  <Application>Microsoft Office PowerPoint</Application>
  <PresentationFormat>Prezentácia na obrazovke (4:3)</PresentationFormat>
  <Paragraphs>171</Paragraphs>
  <Slides>13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Arkáda</vt:lpstr>
      <vt:lpstr>Násobenie a delenie číslom 4</vt:lpstr>
      <vt:lpstr>Znázorni tieto príklady:</vt:lpstr>
      <vt:lpstr>Znázorni tieto príklady:</vt:lpstr>
      <vt:lpstr>Znázorni tieto príklady:</vt:lpstr>
      <vt:lpstr>Je to znázornené správne?</vt:lpstr>
      <vt:lpstr>Násobenie a delenie číslom 4</vt:lpstr>
      <vt:lpstr>NÁSOBKY  ČÍSLA  4</vt:lpstr>
      <vt:lpstr>   Hľadaj násobky: Najbližší menší a najbližší väčší násobok čísla 4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Násobenie a delenie číslom 4</dc:title>
  <dc:creator> </dc:creator>
  <cp:lastModifiedBy>Miroslav</cp:lastModifiedBy>
  <cp:revision>23</cp:revision>
  <dcterms:created xsi:type="dcterms:W3CDTF">2012-11-19T18:42:59Z</dcterms:created>
  <dcterms:modified xsi:type="dcterms:W3CDTF">2013-09-05T16:23:18Z</dcterms:modified>
</cp:coreProperties>
</file>